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1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drawings/drawing2.xml" ContentType="application/vnd.openxmlformats-officedocument.drawingml.chartshapes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chartUserShapes" Target="../drawings/drawing2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1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9512101728854134"/>
          <c:y val="1.60793585981837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5330593456867417"/>
          <c:y val="0.17176774822509835"/>
          <c:w val="0.41399271873869825"/>
          <c:h val="0.8282322517749016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My child is happy at this school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9144-41FA-AD77-6D905012E098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144-41FA-AD77-6D905012E098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9144-41FA-AD77-6D905012E098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9E7-4A47-BFC2-4682CE848346}"/>
              </c:ext>
            </c:extLst>
          </c:dPt>
          <c:cat>
            <c:strRef>
              <c:f>Sheet1!$A$2:$A$5</c:f>
              <c:strCache>
                <c:ptCount val="4"/>
                <c:pt idx="0">
                  <c:v>Strongly agree</c:v>
                </c:pt>
                <c:pt idx="1">
                  <c:v>Agree</c:v>
                </c:pt>
                <c:pt idx="2">
                  <c:v>Disagree </c:v>
                </c:pt>
                <c:pt idx="3">
                  <c:v>Strongly disagree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86</c:v>
                </c:pt>
                <c:pt idx="1">
                  <c:v>13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44-41FA-AD77-6D905012E0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9197473345438554"/>
          <c:y val="0.21423308106465611"/>
          <c:w val="0.1861847799498563"/>
          <c:h val="0.6585254802352336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My child</a:t>
            </a:r>
            <a:r>
              <a:rPr lang="en-GB" baseline="0" dirty="0"/>
              <a:t> does well at this school</a:t>
            </a:r>
            <a:endParaRPr lang="en-GB" dirty="0"/>
          </a:p>
        </c:rich>
      </c:tx>
      <c:layout>
        <c:manualLayout>
          <c:xMode val="edge"/>
          <c:yMode val="edge"/>
          <c:x val="0.19512101728854134"/>
          <c:y val="1.60793585981837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5330593456867417"/>
          <c:y val="0.17176774822509835"/>
          <c:w val="0.41399271873869825"/>
          <c:h val="0.8282322517749016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My child is happy at this school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74F-40D6-97F6-7022D24FC849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74F-40D6-97F6-7022D24FC849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74F-40D6-97F6-7022D24FC849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74F-40D6-97F6-7022D24FC849}"/>
              </c:ext>
            </c:extLst>
          </c:dPt>
          <c:cat>
            <c:strRef>
              <c:f>Sheet1!$A$2:$A$5</c:f>
              <c:strCache>
                <c:ptCount val="4"/>
                <c:pt idx="0">
                  <c:v>Strongly agree</c:v>
                </c:pt>
                <c:pt idx="1">
                  <c:v>Agree</c:v>
                </c:pt>
                <c:pt idx="2">
                  <c:v>Disagree </c:v>
                </c:pt>
                <c:pt idx="3">
                  <c:v>Strongly disagree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61</c:v>
                </c:pt>
                <c:pt idx="1">
                  <c:v>38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74F-40D6-97F6-7022D24FC8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9197473345438554"/>
          <c:y val="0.21423308106465611"/>
          <c:w val="0.1861847799498563"/>
          <c:h val="0.6585254802352336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The school lets me know how well my child is doing</a:t>
            </a:r>
          </a:p>
        </c:rich>
      </c:tx>
      <c:layout>
        <c:manualLayout>
          <c:xMode val="edge"/>
          <c:yMode val="edge"/>
          <c:x val="0.19512101728854134"/>
          <c:y val="1.60793585981837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1689304232068094"/>
          <c:y val="0.19990662577192"/>
          <c:w val="0.38351897644076843"/>
          <c:h val="0.8000933742280800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My child is happy at this school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F27-4D29-A8CE-D60E6A83ABCC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F27-4D29-A8CE-D60E6A83ABCC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F27-4D29-A8CE-D60E6A83ABCC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F27-4D29-A8CE-D60E6A83ABCC}"/>
              </c:ext>
            </c:extLst>
          </c:dPt>
          <c:cat>
            <c:strRef>
              <c:f>Sheet1!$A$2:$A$5</c:f>
              <c:strCache>
                <c:ptCount val="4"/>
                <c:pt idx="0">
                  <c:v>Strongly agree</c:v>
                </c:pt>
                <c:pt idx="1">
                  <c:v>Agree</c:v>
                </c:pt>
                <c:pt idx="2">
                  <c:v>Disagree </c:v>
                </c:pt>
                <c:pt idx="3">
                  <c:v>Strongly disagree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62</c:v>
                </c:pt>
                <c:pt idx="1">
                  <c:v>37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F27-4D29-A8CE-D60E6A83AB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9197473345438554"/>
          <c:y val="0.21423308106465611"/>
          <c:w val="0.1861847799498563"/>
          <c:h val="0.6585254802352336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There is a good range of subjects available</a:t>
            </a:r>
          </a:p>
        </c:rich>
      </c:tx>
      <c:layout>
        <c:manualLayout>
          <c:xMode val="edge"/>
          <c:yMode val="edge"/>
          <c:x val="0.19512101728854134"/>
          <c:y val="1.60793585981837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1689304232068094"/>
          <c:y val="0.19990662577192"/>
          <c:w val="0.38351897644076843"/>
          <c:h val="0.8000933742280800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My child is happy at this school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1D4-487B-8B7E-FC5E322DA530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1D4-487B-8B7E-FC5E322DA530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1D4-487B-8B7E-FC5E322DA530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1D4-487B-8B7E-FC5E322DA530}"/>
              </c:ext>
            </c:extLst>
          </c:dPt>
          <c:cat>
            <c:strRef>
              <c:f>Sheet1!$A$2:$A$5</c:f>
              <c:strCache>
                <c:ptCount val="4"/>
                <c:pt idx="0">
                  <c:v>Strongly agree</c:v>
                </c:pt>
                <c:pt idx="1">
                  <c:v>Agree</c:v>
                </c:pt>
                <c:pt idx="2">
                  <c:v>Disagree </c:v>
                </c:pt>
                <c:pt idx="3">
                  <c:v>Strongly disagree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67</c:v>
                </c:pt>
                <c:pt idx="1">
                  <c:v>32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1D4-487B-8B7E-FC5E322DA5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9197473345438554"/>
          <c:y val="0.21423308106465611"/>
          <c:w val="0.1861847799498563"/>
          <c:h val="0.6585254802352336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My child can take part in clubs and activities</a:t>
            </a:r>
          </a:p>
        </c:rich>
      </c:tx>
      <c:layout>
        <c:manualLayout>
          <c:xMode val="edge"/>
          <c:yMode val="edge"/>
          <c:x val="0.19512101728854134"/>
          <c:y val="1.60793585981837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5330593456867417"/>
          <c:y val="0.17176774822509835"/>
          <c:w val="0.41399271873869825"/>
          <c:h val="0.8282322517749016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My child is happy at this school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9144-41FA-AD77-6D905012E098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144-41FA-AD77-6D905012E098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9144-41FA-AD77-6D905012E098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BBF-45EA-850A-EC76D51127E8}"/>
              </c:ext>
            </c:extLst>
          </c:dPt>
          <c:cat>
            <c:strRef>
              <c:f>Sheet1!$A$2:$A$5</c:f>
              <c:strCache>
                <c:ptCount val="4"/>
                <c:pt idx="0">
                  <c:v>Strongly agree</c:v>
                </c:pt>
                <c:pt idx="1">
                  <c:v>Agree</c:v>
                </c:pt>
                <c:pt idx="2">
                  <c:v>Disagree </c:v>
                </c:pt>
                <c:pt idx="3">
                  <c:v>Strongly disagree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62</c:v>
                </c:pt>
                <c:pt idx="1">
                  <c:v>34</c:v>
                </c:pt>
                <c:pt idx="2">
                  <c:v>3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44-41FA-AD77-6D905012E0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9197473345438554"/>
          <c:y val="0.21423308106465611"/>
          <c:w val="0.1861847799498563"/>
          <c:h val="0.6585254802352336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The school supports my child’s wider personal development</a:t>
            </a:r>
          </a:p>
        </c:rich>
      </c:tx>
      <c:layout>
        <c:manualLayout>
          <c:xMode val="edge"/>
          <c:yMode val="edge"/>
          <c:x val="0.19512101728854134"/>
          <c:y val="1.60793585981837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5330593456867417"/>
          <c:y val="0.2159859843701038"/>
          <c:w val="0.38712513335485976"/>
          <c:h val="0.7840140156298962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My child is happy at this school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74F-40D6-97F6-7022D24FC849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74F-40D6-97F6-7022D24FC849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74F-40D6-97F6-7022D24FC849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74F-40D6-97F6-7022D24FC849}"/>
              </c:ext>
            </c:extLst>
          </c:dPt>
          <c:cat>
            <c:strRef>
              <c:f>Sheet1!$A$2:$A$5</c:f>
              <c:strCache>
                <c:ptCount val="4"/>
                <c:pt idx="0">
                  <c:v>Strongly agree</c:v>
                </c:pt>
                <c:pt idx="1">
                  <c:v>Agree</c:v>
                </c:pt>
                <c:pt idx="2">
                  <c:v>Disagree </c:v>
                </c:pt>
                <c:pt idx="3">
                  <c:v>Strongly disagree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58</c:v>
                </c:pt>
                <c:pt idx="1">
                  <c:v>39</c:v>
                </c:pt>
                <c:pt idx="2">
                  <c:v>3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74F-40D6-97F6-7022D24FC8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9197473345438554"/>
          <c:y val="0.21423308106465611"/>
          <c:w val="0.1861847799498563"/>
          <c:h val="0.6585254802352336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This school is lead and managed well by the HT and SLT</a:t>
            </a:r>
          </a:p>
        </c:rich>
      </c:tx>
      <c:layout>
        <c:manualLayout>
          <c:xMode val="edge"/>
          <c:yMode val="edge"/>
          <c:x val="0.19512101728854134"/>
          <c:y val="1.60793585981837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1689304232068094"/>
          <c:y val="0.19990662577192"/>
          <c:w val="0.38351897644076843"/>
          <c:h val="0.8000933742280800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My child is happy at this school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F27-4D29-A8CE-D60E6A83ABCC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F27-4D29-A8CE-D60E6A83ABCC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F27-4D29-A8CE-D60E6A83ABCC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F27-4D29-A8CE-D60E6A83ABCC}"/>
              </c:ext>
            </c:extLst>
          </c:dPt>
          <c:cat>
            <c:strRef>
              <c:f>Sheet1!$A$2:$A$5</c:f>
              <c:strCache>
                <c:ptCount val="4"/>
                <c:pt idx="0">
                  <c:v>Strongly agree</c:v>
                </c:pt>
                <c:pt idx="1">
                  <c:v>Agree</c:v>
                </c:pt>
                <c:pt idx="2">
                  <c:v>Disagree </c:v>
                </c:pt>
                <c:pt idx="3">
                  <c:v>Strongly disagree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82</c:v>
                </c:pt>
                <c:pt idx="1">
                  <c:v>18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F27-4D29-A8CE-D60E6A83AB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9197473345438554"/>
          <c:y val="0.21423308106465611"/>
          <c:w val="0.1861847799498563"/>
          <c:h val="0.6585254802352336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I would recommend this school to another parent</a:t>
            </a:r>
          </a:p>
        </c:rich>
      </c:tx>
      <c:layout>
        <c:manualLayout>
          <c:xMode val="edge"/>
          <c:yMode val="edge"/>
          <c:x val="0.19512101728854134"/>
          <c:y val="1.60793585981837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1689304232068094"/>
          <c:y val="0.19990662577192"/>
          <c:w val="0.38351897644076843"/>
          <c:h val="0.8000933742280800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My child is happy at this school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1D4-487B-8B7E-FC5E322DA530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1D4-487B-8B7E-FC5E322DA530}"/>
              </c:ext>
            </c:extLst>
          </c:dPt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100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1D4-487B-8B7E-FC5E322DA5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9197473345438554"/>
          <c:y val="0.21423308106465611"/>
          <c:w val="0.1861847799498563"/>
          <c:h val="0.6585254802352336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My child feels safe at this school</a:t>
            </a:r>
          </a:p>
        </c:rich>
      </c:tx>
      <c:layout>
        <c:manualLayout>
          <c:xMode val="edge"/>
          <c:yMode val="edge"/>
          <c:x val="0.19512101728854134"/>
          <c:y val="1.60793585981837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5330593456867417"/>
          <c:y val="0.17176774822509835"/>
          <c:w val="0.41399271873869825"/>
          <c:h val="0.8282322517749016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My child is happy at this school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74F-40D6-97F6-7022D24FC849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74F-40D6-97F6-7022D24FC849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74F-40D6-97F6-7022D24FC849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74F-40D6-97F6-7022D24FC849}"/>
              </c:ext>
            </c:extLst>
          </c:dPt>
          <c:cat>
            <c:strRef>
              <c:f>Sheet1!$A$2:$A$5</c:f>
              <c:strCache>
                <c:ptCount val="4"/>
                <c:pt idx="0">
                  <c:v>Strongly agree</c:v>
                </c:pt>
                <c:pt idx="1">
                  <c:v>Agree</c:v>
                </c:pt>
                <c:pt idx="2">
                  <c:v>Disagree </c:v>
                </c:pt>
                <c:pt idx="3">
                  <c:v>Strongly disagree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88</c:v>
                </c:pt>
                <c:pt idx="1">
                  <c:v>12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74F-40D6-97F6-7022D24FC8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9197473345438554"/>
          <c:y val="0.21423308106465611"/>
          <c:w val="0.1861847799498563"/>
          <c:h val="0.6585254802352336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This school makes sure pupils are encouraged to behave well</a:t>
            </a:r>
          </a:p>
        </c:rich>
      </c:tx>
      <c:layout>
        <c:manualLayout>
          <c:xMode val="edge"/>
          <c:yMode val="edge"/>
          <c:x val="0.19512101728854134"/>
          <c:y val="1.60793585981837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1689304232068094"/>
          <c:y val="0.19990662577192"/>
          <c:w val="0.38351897644076843"/>
          <c:h val="0.8000933742280800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My child is happy at this school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F27-4D29-A8CE-D60E6A83ABCC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F27-4D29-A8CE-D60E6A83ABCC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F27-4D29-A8CE-D60E6A83ABCC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F27-4D29-A8CE-D60E6A83ABCC}"/>
              </c:ext>
            </c:extLst>
          </c:dPt>
          <c:cat>
            <c:strRef>
              <c:f>Sheet1!$A$2:$A$5</c:f>
              <c:strCache>
                <c:ptCount val="4"/>
                <c:pt idx="0">
                  <c:v>Strongly agree</c:v>
                </c:pt>
                <c:pt idx="1">
                  <c:v>Agree</c:v>
                </c:pt>
                <c:pt idx="2">
                  <c:v>Disagree </c:v>
                </c:pt>
                <c:pt idx="3">
                  <c:v>Strongly disagree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84</c:v>
                </c:pt>
                <c:pt idx="1">
                  <c:v>16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F27-4D29-A8CE-D60E6A83AB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9197473345438554"/>
          <c:y val="0.21423308106465611"/>
          <c:w val="0.1861847799498563"/>
          <c:h val="0.6585254802352336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My child has been bullied</a:t>
            </a:r>
            <a:r>
              <a:rPr lang="en-GB" baseline="0" dirty="0"/>
              <a:t> at this school</a:t>
            </a:r>
            <a:endParaRPr lang="en-GB" dirty="0"/>
          </a:p>
        </c:rich>
      </c:tx>
      <c:layout>
        <c:manualLayout>
          <c:xMode val="edge"/>
          <c:yMode val="edge"/>
          <c:x val="0.19512101728854134"/>
          <c:y val="1.60793585981837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1689304232068094"/>
          <c:y val="0.19990662577192"/>
          <c:w val="0.38351897644076843"/>
          <c:h val="0.8000933742280800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My child is happy at this school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1D4-487B-8B7E-FC5E322DA530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1D4-487B-8B7E-FC5E322DA530}"/>
              </c:ext>
            </c:extLst>
          </c:dPt>
          <c:cat>
            <c:strRef>
              <c:f>Sheet1!$A$2:$A$3</c:f>
              <c:strCache>
                <c:ptCount val="2"/>
                <c:pt idx="0">
                  <c:v>No</c:v>
                </c:pt>
                <c:pt idx="1">
                  <c:v>Yes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107</c:v>
                </c:pt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1D4-487B-8B7E-FC5E322DA5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9197473345438554"/>
          <c:y val="0.21423308106465611"/>
          <c:w val="0.1861847799498563"/>
          <c:h val="0.6585254802352336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The school makes me aware of what my child</a:t>
            </a:r>
            <a:r>
              <a:rPr lang="en-GB" baseline="0" dirty="0"/>
              <a:t> will learn during the year</a:t>
            </a:r>
            <a:endParaRPr lang="en-GB" dirty="0"/>
          </a:p>
        </c:rich>
      </c:tx>
      <c:layout>
        <c:manualLayout>
          <c:xMode val="edge"/>
          <c:yMode val="edge"/>
          <c:x val="0.19512101728854134"/>
          <c:y val="1.60793585981837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5330593456867417"/>
          <c:y val="0.20794630507101189"/>
          <c:w val="0.39109491177558187"/>
          <c:h val="0.7920536949289881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My child is happy at this school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9144-41FA-AD77-6D905012E098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144-41FA-AD77-6D905012E098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9144-41FA-AD77-6D905012E098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67B-4560-884D-3A2541D2BC48}"/>
              </c:ext>
            </c:extLst>
          </c:dPt>
          <c:cat>
            <c:strRef>
              <c:f>Sheet1!$A$2:$A$5</c:f>
              <c:strCache>
                <c:ptCount val="4"/>
                <c:pt idx="0">
                  <c:v>Strongly agree</c:v>
                </c:pt>
                <c:pt idx="1">
                  <c:v>Agree</c:v>
                </c:pt>
                <c:pt idx="2">
                  <c:v>Disagree </c:v>
                </c:pt>
                <c:pt idx="3">
                  <c:v>Strongly disagree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68</c:v>
                </c:pt>
                <c:pt idx="1">
                  <c:v>30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44-41FA-AD77-6D905012E0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9197473345438554"/>
          <c:y val="0.21423308106465611"/>
          <c:w val="0.1861847799498563"/>
          <c:h val="0.6585254802352336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When I have raised concerns, they have been dealt with appropriately</a:t>
            </a:r>
          </a:p>
        </c:rich>
      </c:tx>
      <c:layout>
        <c:manualLayout>
          <c:xMode val="edge"/>
          <c:yMode val="edge"/>
          <c:x val="0.19512101728854134"/>
          <c:y val="1.60793585981837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5330593456867417"/>
          <c:y val="0.2119661447205578"/>
          <c:w val="0.38911002256522081"/>
          <c:h val="0.7880338552794421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My child is happy at this school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74F-40D6-97F6-7022D24FC849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74F-40D6-97F6-7022D24FC849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74F-40D6-97F6-7022D24FC849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74F-40D6-97F6-7022D24FC849}"/>
              </c:ext>
            </c:extLst>
          </c:dPt>
          <c:cat>
            <c:strRef>
              <c:f>Sheet1!$A$2:$A$5</c:f>
              <c:strCache>
                <c:ptCount val="4"/>
                <c:pt idx="0">
                  <c:v>Strongly agree</c:v>
                </c:pt>
                <c:pt idx="1">
                  <c:v>Agree</c:v>
                </c:pt>
                <c:pt idx="2">
                  <c:v>Disagree </c:v>
                </c:pt>
                <c:pt idx="3">
                  <c:v>Strongly disagree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51</c:v>
                </c:pt>
                <c:pt idx="1">
                  <c:v>30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74F-40D6-97F6-7022D24FC8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9197473345438554"/>
          <c:y val="0.21423308106465611"/>
          <c:w val="0.1861847799498563"/>
          <c:h val="0.6585254802352336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Does</a:t>
            </a:r>
            <a:r>
              <a:rPr lang="en-GB" baseline="0" dirty="0"/>
              <a:t> your child have special needs or disability</a:t>
            </a:r>
            <a:endParaRPr lang="en-GB" dirty="0"/>
          </a:p>
        </c:rich>
      </c:tx>
      <c:layout>
        <c:manualLayout>
          <c:xMode val="edge"/>
          <c:yMode val="edge"/>
          <c:x val="0.19512101728854134"/>
          <c:y val="1.60793585981837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1689304232068094"/>
          <c:y val="0.19990662577192"/>
          <c:w val="0.38351897644076843"/>
          <c:h val="0.8000933742280800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My child is happy at this school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F27-4D29-A8CE-D60E6A83ABCC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F27-4D29-A8CE-D60E6A83ABCC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F27-4D29-A8CE-D60E6A83ABCC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F27-4D29-A8CE-D60E6A83ABCC}"/>
              </c:ext>
            </c:extLst>
          </c:dPt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18</c:v>
                </c:pt>
                <c:pt idx="1">
                  <c:v>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F27-4D29-A8CE-D60E6A83AB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9197473345438554"/>
          <c:y val="0.21423308106465611"/>
          <c:w val="0.1861847799498563"/>
          <c:h val="0.6585254802352336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My child has SEND and the school gives then the support they need</a:t>
            </a:r>
          </a:p>
        </c:rich>
      </c:tx>
      <c:layout>
        <c:manualLayout>
          <c:xMode val="edge"/>
          <c:yMode val="edge"/>
          <c:x val="0.19512101728854134"/>
          <c:y val="1.60793585981837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1689304232068094"/>
          <c:y val="0.19990662577192"/>
          <c:w val="0.38351897644076843"/>
          <c:h val="0.8000933742280800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My child is happy at this school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1D4-487B-8B7E-FC5E322DA530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1D4-487B-8B7E-FC5E322DA530}"/>
              </c:ext>
            </c:extLst>
          </c:dPt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 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94</c:v>
                </c:pt>
                <c:pt idx="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1D4-487B-8B7E-FC5E322DA5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9197473345438554"/>
          <c:y val="0.21423308106465611"/>
          <c:w val="0.1861847799498563"/>
          <c:h val="0.6585254802352336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The school has high expectations</a:t>
            </a:r>
            <a:r>
              <a:rPr lang="en-GB" baseline="0" dirty="0"/>
              <a:t> for my child</a:t>
            </a:r>
            <a:endParaRPr lang="en-GB" dirty="0"/>
          </a:p>
        </c:rich>
      </c:tx>
      <c:layout>
        <c:manualLayout>
          <c:xMode val="edge"/>
          <c:yMode val="edge"/>
          <c:x val="0.19512101728854134"/>
          <c:y val="1.60793585981837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5330593456867417"/>
          <c:y val="0.17176774822509835"/>
          <c:w val="0.41399271873869825"/>
          <c:h val="0.8282322517749016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My child is happy at this school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9144-41FA-AD77-6D905012E098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144-41FA-AD77-6D905012E098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9144-41FA-AD77-6D905012E098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545-4841-A4A6-99A116B49044}"/>
              </c:ext>
            </c:extLst>
          </c:dPt>
          <c:cat>
            <c:strRef>
              <c:f>Sheet1!$A$2:$A$5</c:f>
              <c:strCache>
                <c:ptCount val="4"/>
                <c:pt idx="0">
                  <c:v>Strongly agree</c:v>
                </c:pt>
                <c:pt idx="1">
                  <c:v>Agree</c:v>
                </c:pt>
                <c:pt idx="2">
                  <c:v>Disagree </c:v>
                </c:pt>
                <c:pt idx="3">
                  <c:v>Strongly disagree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58</c:v>
                </c:pt>
                <c:pt idx="1">
                  <c:v>39</c:v>
                </c:pt>
                <c:pt idx="2">
                  <c:v>3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44-41FA-AD77-6D905012E0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9197473345438554"/>
          <c:y val="0.21423308106465611"/>
          <c:w val="0.1861847799498563"/>
          <c:h val="0.6585254802352336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0.18843</cdr:x>
      <cdr:y>0.20994</cdr:y>
    </cdr:from>
    <cdr:to>
      <cdr:x>0.32045</cdr:x>
      <cdr:y>0.30736</cdr:y>
    </cdr:to>
    <cdr:sp macro="" textlink="">
      <cdr:nvSpPr>
        <cdr:cNvPr id="2" name="TextBox 7">
          <a:extLst xmlns:a="http://schemas.openxmlformats.org/drawingml/2006/main">
            <a:ext uri="{FF2B5EF4-FFF2-40B4-BE49-F238E27FC236}">
              <a16:creationId xmlns:a16="http://schemas.microsoft.com/office/drawing/2014/main" id="{003AE06C-C977-48C2-B38D-C54B6BB58A79}"/>
            </a:ext>
          </a:extLst>
        </cdr:cNvPr>
        <cdr:cNvSpPr txBox="1"/>
      </cdr:nvSpPr>
      <cdr:spPr>
        <a:xfrm xmlns:a="http://schemas.openxmlformats.org/drawingml/2006/main">
          <a:off x="1241915" y="663273"/>
          <a:ext cx="870154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400" dirty="0"/>
            <a:t>N=18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0.19716</cdr:x>
      <cdr:y>0.19924</cdr:y>
    </cdr:from>
    <cdr:to>
      <cdr:x>0.32919</cdr:x>
      <cdr:y>0.29666</cdr:y>
    </cdr:to>
    <cdr:sp macro="" textlink="">
      <cdr:nvSpPr>
        <cdr:cNvPr id="2" name="TextBox 11">
          <a:extLst xmlns:a="http://schemas.openxmlformats.org/drawingml/2006/main">
            <a:ext uri="{FF2B5EF4-FFF2-40B4-BE49-F238E27FC236}">
              <a16:creationId xmlns:a16="http://schemas.microsoft.com/office/drawing/2014/main" id="{037CA27F-10CE-4B94-AA55-E09C88478C81}"/>
            </a:ext>
          </a:extLst>
        </cdr:cNvPr>
        <cdr:cNvSpPr txBox="1"/>
      </cdr:nvSpPr>
      <cdr:spPr>
        <a:xfrm xmlns:a="http://schemas.openxmlformats.org/drawingml/2006/main">
          <a:off x="1299496" y="629462"/>
          <a:ext cx="870154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400" dirty="0"/>
            <a:t>N=111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2FEFF-BAAD-4FB4-8916-699A9F14E8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EEC287-CEF6-4243-9CF3-CA1ECC3D00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321D4C-6569-4FDB-A7F3-C35163022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BFE13-6C45-4036-803E-0F5AB18DA101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8310E1-EEC7-438F-B48F-93EAD82CD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3BA177-3FD7-428E-B9D6-9080B29B3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50D2-56EF-4C50-AC8E-217BDE5ED0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3399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60AC4-B0D4-4842-BE3E-C4F903C5E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B7819E-6462-4C47-99B8-CC232C8072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E721EC-4FFD-4807-AC2A-0F64DCBCB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BFE13-6C45-4036-803E-0F5AB18DA101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69D728-A97B-4523-AEB3-1BF771999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CC10BF-8322-4388-96D6-9A9D7D691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50D2-56EF-4C50-AC8E-217BDE5ED0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1416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FB6608-7AC1-4FEB-B66E-66F4B4A1F7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D03C9F-C304-4D30-97D9-6EC9388D8A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125A14-0026-4A4D-8547-F4760D304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BFE13-6C45-4036-803E-0F5AB18DA101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2DCF8D-F6EB-4032-BC71-393682641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BE48E6-6ABE-4867-8CAB-956955127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50D2-56EF-4C50-AC8E-217BDE5ED0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8247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DE27C-A4E4-407B-A592-63F8F9381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72D2F1-0FE5-4C17-97E9-01B1D5B66B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883966-DDE3-435B-A446-EC001A189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BFE13-6C45-4036-803E-0F5AB18DA101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955622-0C00-4AF9-B8DF-730B84988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E7C37D-D963-4DB7-80F2-63AF2FBA6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50D2-56EF-4C50-AC8E-217BDE5ED0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2259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C98A0-D37C-4FDF-8485-E5F1B03FB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B22801-B6E0-45C2-8D8D-81912029A0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859233-B6B2-4385-9050-B4933E3B4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BFE13-6C45-4036-803E-0F5AB18DA101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3477AF-DB1E-4DF8-9D65-C161B68E6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49D949-76D7-4EE0-B008-58CA1CD22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50D2-56EF-4C50-AC8E-217BDE5ED0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2722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8B045-2A81-4C27-9464-C29D86B03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42AF9D-EA87-468E-9524-9064D8A44C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CA1BDB-739E-4D33-A490-5337918186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7CC3EC-8B05-4AA4-AE5B-6FCEACC5F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BFE13-6C45-4036-803E-0F5AB18DA101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DD82F3-B8B4-47DA-B273-7ACACCDF2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322414-12D9-4FB9-9114-5F05C6FB1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50D2-56EF-4C50-AC8E-217BDE5ED0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8030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16B5E-3DE2-4BFE-BF7C-DEF3D6668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FA9ABE-16F2-4ABB-86AF-74746BD9DE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13AECE-9239-49B5-8B4D-080928B959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78C33E-6E42-4773-A04D-4EAAB5F786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14C5E5-6459-4DFC-B12B-4346D317C2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817D1D-97CB-4782-BF05-7BD4F759F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BFE13-6C45-4036-803E-0F5AB18DA101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529608-A76F-41C1-BCAD-BE025BA93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AD5EC8-0956-42B1-BDA8-A6C8123B9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50D2-56EF-4C50-AC8E-217BDE5ED0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653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050F3-7398-4D60-B315-0715A4E2C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47B506-2E19-49C1-A9F6-071AAA5C9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BFE13-6C45-4036-803E-0F5AB18DA101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ADEE6E-D9B6-428E-BFEC-EEEE50C25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8B1EEF-8CA9-4978-9C87-119643C95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50D2-56EF-4C50-AC8E-217BDE5ED0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119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012423-79D8-4B6C-BCA7-616A6ACFF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BFE13-6C45-4036-803E-0F5AB18DA101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9F2FD0-7E54-4865-96A4-132C60D45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DD08E7-662A-4554-B9B9-03F28E42E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50D2-56EF-4C50-AC8E-217BDE5ED0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7487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4282B-676D-4D36-96F7-2133344FA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869E6-AB84-4709-904F-887C54C35B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133421-CDD6-48CD-AF7A-1AA2A0675A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EBCEB9-2871-4284-8F7E-D2869A102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BFE13-6C45-4036-803E-0F5AB18DA101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9A4518-0B9D-447D-A0B1-147458FB0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60D4E6-71C1-419D-9524-774B124F3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50D2-56EF-4C50-AC8E-217BDE5ED0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840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616B6-C196-4F7B-A466-2E04A09CE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0C4BAF-C349-4422-9D52-03FC762F74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FF01C1-1F5B-402E-874B-FCDFD5711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F96049-0F99-48A9-A856-2ED1D0FEB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BFE13-6C45-4036-803E-0F5AB18DA101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D8190C-4198-4599-8BE4-89A4142E9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28B154-0E64-4ACA-8D7B-B73A397CE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50D2-56EF-4C50-AC8E-217BDE5ED0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536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67C6CF-12D3-4693-8030-47FF0B35F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3685A5-A2AD-4000-A791-39794B5C4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7F537D-3026-41EB-A025-F0EBB30C58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BFE13-6C45-4036-803E-0F5AB18DA101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04B5A4-BC24-447E-9059-C52004DCCA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30F690-64D6-484D-8AE9-4B7612FF80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950D2-56EF-4C50-AC8E-217BDE5ED0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159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6.xml"/><Relationship Id="rId4" Type="http://schemas.openxmlformats.org/officeDocument/2006/relationships/chart" Target="../charts/char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A2D47-50F8-4041-A269-0F24E8AA82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Parent survey 2022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83D775-5332-455C-A3A2-15513EF6CD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777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51193FB-DFDE-4D3D-BFF3-875170C88F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1095953"/>
              </p:ext>
            </p:extLst>
          </p:nvPr>
        </p:nvGraphicFramePr>
        <p:xfrm>
          <a:off x="-715296" y="269670"/>
          <a:ext cx="6398342" cy="3159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4A9AB4ED-E6A5-4887-B062-3D3617936BC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9904016"/>
              </p:ext>
            </p:extLst>
          </p:nvPr>
        </p:nvGraphicFramePr>
        <p:xfrm>
          <a:off x="4795685" y="269670"/>
          <a:ext cx="6398342" cy="3159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ontent Placeholder 5">
            <a:extLst>
              <a:ext uri="{FF2B5EF4-FFF2-40B4-BE49-F238E27FC236}">
                <a16:creationId xmlns:a16="http://schemas.microsoft.com/office/drawing/2014/main" id="{710C1148-B3AF-44D1-89B6-FF3D922899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2276267"/>
              </p:ext>
            </p:extLst>
          </p:nvPr>
        </p:nvGraphicFramePr>
        <p:xfrm>
          <a:off x="-1114096" y="3551528"/>
          <a:ext cx="6590962" cy="3159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DB842DAA-1C23-4B65-B660-6BF59EA2F94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5522112"/>
              </p:ext>
            </p:extLst>
          </p:nvPr>
        </p:nvGraphicFramePr>
        <p:xfrm>
          <a:off x="4303987" y="3551528"/>
          <a:ext cx="6590962" cy="3159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039BD32B-53AE-432D-9E86-EEDD0833E1A3}"/>
              </a:ext>
            </a:extLst>
          </p:cNvPr>
          <p:cNvSpPr txBox="1"/>
          <p:nvPr/>
        </p:nvSpPr>
        <p:spPr>
          <a:xfrm>
            <a:off x="8997323" y="5682386"/>
            <a:ext cx="2693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Of 3 people responding yes, 2 answered that school had dealt with this effectively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3B51262-48D9-48CF-9E0D-C514ABDB55D0}"/>
              </a:ext>
            </a:extLst>
          </p:cNvPr>
          <p:cNvSpPr txBox="1"/>
          <p:nvPr/>
        </p:nvSpPr>
        <p:spPr>
          <a:xfrm>
            <a:off x="127819" y="934065"/>
            <a:ext cx="8701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N=111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763188D-57D6-4DFA-A4C7-FE46530D368A}"/>
              </a:ext>
            </a:extLst>
          </p:cNvPr>
          <p:cNvSpPr txBox="1"/>
          <p:nvPr/>
        </p:nvSpPr>
        <p:spPr>
          <a:xfrm>
            <a:off x="5864941" y="934064"/>
            <a:ext cx="8701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N=111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9ACF5A8-009C-4CB2-9BCC-EB43F0915454}"/>
              </a:ext>
            </a:extLst>
          </p:cNvPr>
          <p:cNvSpPr txBox="1"/>
          <p:nvPr/>
        </p:nvSpPr>
        <p:spPr>
          <a:xfrm>
            <a:off x="127819" y="4365261"/>
            <a:ext cx="8701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N=111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219AAEA-D49D-4638-9D4C-5CBEB769563A}"/>
              </a:ext>
            </a:extLst>
          </p:cNvPr>
          <p:cNvSpPr txBox="1"/>
          <p:nvPr/>
        </p:nvSpPr>
        <p:spPr>
          <a:xfrm>
            <a:off x="5683046" y="4365261"/>
            <a:ext cx="8701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N=110</a:t>
            </a:r>
          </a:p>
        </p:txBody>
      </p:sp>
    </p:spTree>
    <p:extLst>
      <p:ext uri="{BB962C8B-B14F-4D97-AF65-F5344CB8AC3E}">
        <p14:creationId xmlns:p14="http://schemas.microsoft.com/office/powerpoint/2010/main" val="2658538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51193FB-DFDE-4D3D-BFF3-875170C88F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4353340"/>
              </p:ext>
            </p:extLst>
          </p:nvPr>
        </p:nvGraphicFramePr>
        <p:xfrm>
          <a:off x="-652234" y="269670"/>
          <a:ext cx="6398342" cy="3159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4A9AB4ED-E6A5-4887-B062-3D3617936BC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7421287"/>
              </p:ext>
            </p:extLst>
          </p:nvPr>
        </p:nvGraphicFramePr>
        <p:xfrm>
          <a:off x="4795685" y="269670"/>
          <a:ext cx="6398342" cy="3159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ontent Placeholder 5">
            <a:extLst>
              <a:ext uri="{FF2B5EF4-FFF2-40B4-BE49-F238E27FC236}">
                <a16:creationId xmlns:a16="http://schemas.microsoft.com/office/drawing/2014/main" id="{710C1148-B3AF-44D1-89B6-FF3D922899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1840009"/>
              </p:ext>
            </p:extLst>
          </p:nvPr>
        </p:nvGraphicFramePr>
        <p:xfrm>
          <a:off x="-1114096" y="3551528"/>
          <a:ext cx="6590962" cy="3159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DB842DAA-1C23-4B65-B660-6BF59EA2F94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5090893"/>
              </p:ext>
            </p:extLst>
          </p:nvPr>
        </p:nvGraphicFramePr>
        <p:xfrm>
          <a:off x="4303987" y="3551528"/>
          <a:ext cx="6590962" cy="3159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039BD32B-53AE-432D-9E86-EEDD0833E1A3}"/>
              </a:ext>
            </a:extLst>
          </p:cNvPr>
          <p:cNvSpPr txBox="1"/>
          <p:nvPr/>
        </p:nvSpPr>
        <p:spPr>
          <a:xfrm>
            <a:off x="8997323" y="5682386"/>
            <a:ext cx="26932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All except 1 person responding yes, answered that school provided support as needed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03AE06C-C977-48C2-B38D-C54B6BB58A79}"/>
              </a:ext>
            </a:extLst>
          </p:cNvPr>
          <p:cNvSpPr txBox="1"/>
          <p:nvPr/>
        </p:nvSpPr>
        <p:spPr>
          <a:xfrm>
            <a:off x="127819" y="934065"/>
            <a:ext cx="8701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N=111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58F45D6-E71E-4DBF-86AF-388E48EDD629}"/>
              </a:ext>
            </a:extLst>
          </p:cNvPr>
          <p:cNvSpPr txBox="1"/>
          <p:nvPr/>
        </p:nvSpPr>
        <p:spPr>
          <a:xfrm>
            <a:off x="5800184" y="934064"/>
            <a:ext cx="8701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N=83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78E888F-9D7E-4420-BBF9-9C9B44033EF2}"/>
              </a:ext>
            </a:extLst>
          </p:cNvPr>
          <p:cNvSpPr txBox="1"/>
          <p:nvPr/>
        </p:nvSpPr>
        <p:spPr>
          <a:xfrm>
            <a:off x="5660923" y="4247915"/>
            <a:ext cx="8701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N=18</a:t>
            </a:r>
          </a:p>
        </p:txBody>
      </p:sp>
    </p:spTree>
    <p:extLst>
      <p:ext uri="{BB962C8B-B14F-4D97-AF65-F5344CB8AC3E}">
        <p14:creationId xmlns:p14="http://schemas.microsoft.com/office/powerpoint/2010/main" val="194482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51193FB-DFDE-4D3D-BFF3-875170C88F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3200143"/>
              </p:ext>
            </p:extLst>
          </p:nvPr>
        </p:nvGraphicFramePr>
        <p:xfrm>
          <a:off x="-715296" y="269670"/>
          <a:ext cx="6398342" cy="3159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4A9AB4ED-E6A5-4887-B062-3D3617936BC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1528067"/>
              </p:ext>
            </p:extLst>
          </p:nvPr>
        </p:nvGraphicFramePr>
        <p:xfrm>
          <a:off x="4795685" y="269670"/>
          <a:ext cx="6398342" cy="3159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ontent Placeholder 5">
            <a:extLst>
              <a:ext uri="{FF2B5EF4-FFF2-40B4-BE49-F238E27FC236}">
                <a16:creationId xmlns:a16="http://schemas.microsoft.com/office/drawing/2014/main" id="{710C1148-B3AF-44D1-89B6-FF3D922899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3320860"/>
              </p:ext>
            </p:extLst>
          </p:nvPr>
        </p:nvGraphicFramePr>
        <p:xfrm>
          <a:off x="-1114096" y="3551528"/>
          <a:ext cx="6590962" cy="3159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DB842DAA-1C23-4B65-B660-6BF59EA2F94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8109044"/>
              </p:ext>
            </p:extLst>
          </p:nvPr>
        </p:nvGraphicFramePr>
        <p:xfrm>
          <a:off x="4303987" y="3551528"/>
          <a:ext cx="6590962" cy="3159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DE5CB239-84FC-4712-AADD-36748C6863B8}"/>
              </a:ext>
            </a:extLst>
          </p:cNvPr>
          <p:cNvSpPr txBox="1"/>
          <p:nvPr/>
        </p:nvSpPr>
        <p:spPr>
          <a:xfrm>
            <a:off x="127819" y="934065"/>
            <a:ext cx="8701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N=107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37CA27F-10CE-4B94-AA55-E09C88478C81}"/>
              </a:ext>
            </a:extLst>
          </p:cNvPr>
          <p:cNvSpPr txBox="1"/>
          <p:nvPr/>
        </p:nvSpPr>
        <p:spPr>
          <a:xfrm>
            <a:off x="127819" y="4214801"/>
            <a:ext cx="8701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N=111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C7E99E2-8A9C-4E70-8B40-2F2E3B19B4A6}"/>
              </a:ext>
            </a:extLst>
          </p:cNvPr>
          <p:cNvSpPr txBox="1"/>
          <p:nvPr/>
        </p:nvSpPr>
        <p:spPr>
          <a:xfrm>
            <a:off x="5476866" y="4214801"/>
            <a:ext cx="8701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N=111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45B0F4B-06C9-4BCD-97E1-053C4EEBCD37}"/>
              </a:ext>
            </a:extLst>
          </p:cNvPr>
          <p:cNvSpPr txBox="1"/>
          <p:nvPr/>
        </p:nvSpPr>
        <p:spPr>
          <a:xfrm>
            <a:off x="5683046" y="934064"/>
            <a:ext cx="8701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N=111</a:t>
            </a:r>
          </a:p>
        </p:txBody>
      </p:sp>
    </p:spTree>
    <p:extLst>
      <p:ext uri="{BB962C8B-B14F-4D97-AF65-F5344CB8AC3E}">
        <p14:creationId xmlns:p14="http://schemas.microsoft.com/office/powerpoint/2010/main" val="307132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51193FB-DFDE-4D3D-BFF3-875170C88F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1965621"/>
              </p:ext>
            </p:extLst>
          </p:nvPr>
        </p:nvGraphicFramePr>
        <p:xfrm>
          <a:off x="-715296" y="269670"/>
          <a:ext cx="6398342" cy="3159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4A9AB4ED-E6A5-4887-B062-3D3617936BC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0135528"/>
              </p:ext>
            </p:extLst>
          </p:nvPr>
        </p:nvGraphicFramePr>
        <p:xfrm>
          <a:off x="4795685" y="269670"/>
          <a:ext cx="6398342" cy="3159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ontent Placeholder 5">
            <a:extLst>
              <a:ext uri="{FF2B5EF4-FFF2-40B4-BE49-F238E27FC236}">
                <a16:creationId xmlns:a16="http://schemas.microsoft.com/office/drawing/2014/main" id="{710C1148-B3AF-44D1-89B6-FF3D922899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2878662"/>
              </p:ext>
            </p:extLst>
          </p:nvPr>
        </p:nvGraphicFramePr>
        <p:xfrm>
          <a:off x="-1114096" y="3551528"/>
          <a:ext cx="6590962" cy="3159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DB842DAA-1C23-4B65-B660-6BF59EA2F94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0129680"/>
              </p:ext>
            </p:extLst>
          </p:nvPr>
        </p:nvGraphicFramePr>
        <p:xfrm>
          <a:off x="4326194" y="3539238"/>
          <a:ext cx="6590962" cy="3159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EA3D46E0-EB13-453B-A4E9-A9F13500679A}"/>
              </a:ext>
            </a:extLst>
          </p:cNvPr>
          <p:cNvSpPr txBox="1"/>
          <p:nvPr/>
        </p:nvSpPr>
        <p:spPr>
          <a:xfrm>
            <a:off x="127819" y="934065"/>
            <a:ext cx="8701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N=111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9C1E150-0D39-499A-AF6B-DF60F3646346}"/>
              </a:ext>
            </a:extLst>
          </p:cNvPr>
          <p:cNvSpPr txBox="1"/>
          <p:nvPr/>
        </p:nvSpPr>
        <p:spPr>
          <a:xfrm>
            <a:off x="5540774" y="934065"/>
            <a:ext cx="8701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N=110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FEB3676-A650-4218-AF24-6A96E5E12378}"/>
              </a:ext>
            </a:extLst>
          </p:cNvPr>
          <p:cNvSpPr txBox="1"/>
          <p:nvPr/>
        </p:nvSpPr>
        <p:spPr>
          <a:xfrm>
            <a:off x="5540774" y="4214801"/>
            <a:ext cx="8701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N=111</a:t>
            </a:r>
          </a:p>
        </p:txBody>
      </p:sp>
    </p:spTree>
    <p:extLst>
      <p:ext uri="{BB962C8B-B14F-4D97-AF65-F5344CB8AC3E}">
        <p14:creationId xmlns:p14="http://schemas.microsoft.com/office/powerpoint/2010/main" val="3787065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A9C65-762B-4347-98E6-2B4673DD0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do we do well at Stockham school?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1A64BD-19BD-4411-A276-F713E59F14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589206" cy="4351338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Communication</a:t>
            </a:r>
          </a:p>
          <a:p>
            <a:r>
              <a:rPr lang="en-GB" dirty="0"/>
              <a:t>Family feel</a:t>
            </a:r>
          </a:p>
          <a:p>
            <a:r>
              <a:rPr lang="en-GB" dirty="0"/>
              <a:t>Safe and happy</a:t>
            </a:r>
          </a:p>
          <a:p>
            <a:r>
              <a:rPr lang="en-GB" dirty="0"/>
              <a:t>Lots of activities</a:t>
            </a:r>
          </a:p>
          <a:p>
            <a:r>
              <a:rPr lang="en-GB" dirty="0"/>
              <a:t>Instil values</a:t>
            </a:r>
          </a:p>
          <a:p>
            <a:r>
              <a:rPr lang="en-GB" dirty="0"/>
              <a:t>Wide variety of lessons</a:t>
            </a:r>
          </a:p>
          <a:p>
            <a:r>
              <a:rPr lang="en-GB" dirty="0"/>
              <a:t>Praise and reward</a:t>
            </a:r>
          </a:p>
          <a:p>
            <a:r>
              <a:rPr lang="en-GB" dirty="0"/>
              <a:t>Celebrate success</a:t>
            </a:r>
          </a:p>
          <a:p>
            <a:r>
              <a:rPr lang="en-GB" dirty="0"/>
              <a:t>Pastoral and emotional support</a:t>
            </a:r>
          </a:p>
          <a:p>
            <a:r>
              <a:rPr lang="en-GB" dirty="0"/>
              <a:t>Responsive to concerns</a:t>
            </a:r>
          </a:p>
          <a:p>
            <a:r>
              <a:rPr lang="en-GB" dirty="0"/>
              <a:t>Caring staff</a:t>
            </a:r>
          </a:p>
          <a:p>
            <a:r>
              <a:rPr lang="en-GB" dirty="0"/>
              <a:t>Nurturing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15B87CE-998C-4449-BD78-483BC82DCED2}"/>
              </a:ext>
            </a:extLst>
          </p:cNvPr>
          <p:cNvSpPr txBox="1">
            <a:spLocks/>
          </p:cNvSpPr>
          <p:nvPr/>
        </p:nvSpPr>
        <p:spPr>
          <a:xfrm>
            <a:off x="5582265" y="1825625"/>
            <a:ext cx="4589206" cy="46672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70000"/>
              </a:lnSpc>
            </a:pPr>
            <a:r>
              <a:rPr lang="en-GB" sz="2200" dirty="0"/>
              <a:t>Approachable</a:t>
            </a:r>
          </a:p>
          <a:p>
            <a:pPr>
              <a:lnSpc>
                <a:spcPct val="70000"/>
              </a:lnSpc>
            </a:pPr>
            <a:r>
              <a:rPr lang="en-GB" sz="2200" dirty="0"/>
              <a:t>Family involvement</a:t>
            </a:r>
          </a:p>
          <a:p>
            <a:pPr>
              <a:lnSpc>
                <a:spcPct val="70000"/>
              </a:lnSpc>
            </a:pPr>
            <a:r>
              <a:rPr lang="en-GB" sz="2200" dirty="0"/>
              <a:t>Treat children as individuals</a:t>
            </a:r>
          </a:p>
          <a:p>
            <a:pPr>
              <a:lnSpc>
                <a:spcPct val="70000"/>
              </a:lnSpc>
            </a:pPr>
            <a:r>
              <a:rPr lang="en-GB" sz="2200" dirty="0"/>
              <a:t>Forest school</a:t>
            </a:r>
          </a:p>
          <a:p>
            <a:pPr>
              <a:lnSpc>
                <a:spcPct val="70000"/>
              </a:lnSpc>
            </a:pPr>
            <a:r>
              <a:rPr lang="en-GB" sz="2200" dirty="0"/>
              <a:t>Inclusive</a:t>
            </a:r>
          </a:p>
          <a:p>
            <a:pPr>
              <a:lnSpc>
                <a:spcPct val="70000"/>
              </a:lnSpc>
            </a:pPr>
            <a:r>
              <a:rPr lang="en-GB" sz="2200" dirty="0"/>
              <a:t>Sensible policies</a:t>
            </a:r>
          </a:p>
          <a:p>
            <a:pPr>
              <a:lnSpc>
                <a:spcPct val="70000"/>
              </a:lnSpc>
            </a:pPr>
            <a:r>
              <a:rPr lang="en-GB" sz="2200" dirty="0"/>
              <a:t>Creative activities</a:t>
            </a:r>
          </a:p>
          <a:p>
            <a:pPr>
              <a:lnSpc>
                <a:spcPct val="70000"/>
              </a:lnSpc>
            </a:pPr>
            <a:r>
              <a:rPr lang="en-GB" sz="2200" dirty="0"/>
              <a:t>Fun</a:t>
            </a:r>
          </a:p>
          <a:p>
            <a:pPr>
              <a:lnSpc>
                <a:spcPct val="70000"/>
              </a:lnSpc>
            </a:pPr>
            <a:r>
              <a:rPr lang="en-GB" sz="2200" dirty="0"/>
              <a:t>Mastery in maths</a:t>
            </a:r>
          </a:p>
          <a:p>
            <a:pPr>
              <a:lnSpc>
                <a:spcPct val="70000"/>
              </a:lnSpc>
            </a:pPr>
            <a:r>
              <a:rPr lang="en-GB" sz="2200" dirty="0"/>
              <a:t>Atmosphere</a:t>
            </a:r>
          </a:p>
          <a:p>
            <a:pPr>
              <a:lnSpc>
                <a:spcPct val="70000"/>
              </a:lnSpc>
            </a:pPr>
            <a:r>
              <a:rPr lang="en-GB" sz="2200" dirty="0"/>
              <a:t>Everything</a:t>
            </a:r>
          </a:p>
          <a:p>
            <a:pPr>
              <a:lnSpc>
                <a:spcPct val="70000"/>
              </a:lnSpc>
            </a:pPr>
            <a:r>
              <a:rPr lang="en-GB" sz="2200" dirty="0"/>
              <a:t>Strong leadership</a:t>
            </a:r>
          </a:p>
          <a:p>
            <a:pPr>
              <a:lnSpc>
                <a:spcPct val="70000"/>
              </a:lnSpc>
            </a:pPr>
            <a:r>
              <a:rPr lang="en-GB" sz="2200" dirty="0"/>
              <a:t>Fundraising</a:t>
            </a:r>
          </a:p>
          <a:p>
            <a:endParaRPr lang="en-GB" sz="2200" dirty="0"/>
          </a:p>
          <a:p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2002218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364F9-6484-4914-8703-8E8C72474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could we do better?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7BEF8A-5949-4F34-B6CA-8C393872AA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503" y="1620941"/>
            <a:ext cx="7175090" cy="4983216"/>
          </a:xfrm>
        </p:spPr>
        <p:txBody>
          <a:bodyPr>
            <a:normAutofit fontScale="92500" lnSpcReduction="20000"/>
          </a:bodyPr>
          <a:lstStyle/>
          <a:p>
            <a:r>
              <a:rPr lang="en-GB" sz="2000" dirty="0"/>
              <a:t>More updates on progress (? Quarterly)</a:t>
            </a:r>
          </a:p>
          <a:p>
            <a:r>
              <a:rPr lang="en-GB" sz="2000" dirty="0"/>
              <a:t>More regular book changes</a:t>
            </a:r>
          </a:p>
          <a:p>
            <a:r>
              <a:rPr lang="en-GB" sz="2000" dirty="0"/>
              <a:t>Back to face to face parent’s evenings</a:t>
            </a:r>
          </a:p>
          <a:p>
            <a:r>
              <a:rPr lang="en-GB" sz="2000" dirty="0"/>
              <a:t>More consistent/more use of Tapestry</a:t>
            </a:r>
          </a:p>
          <a:p>
            <a:r>
              <a:rPr lang="en-GB" sz="2000" dirty="0"/>
              <a:t>Communication</a:t>
            </a:r>
          </a:p>
          <a:p>
            <a:r>
              <a:rPr lang="en-GB" sz="2000" dirty="0"/>
              <a:t>More free after school clubs (particularly Foundation)</a:t>
            </a:r>
          </a:p>
          <a:p>
            <a:r>
              <a:rPr lang="en-GB" sz="2000" dirty="0"/>
              <a:t>More information on what to focus on</a:t>
            </a:r>
          </a:p>
          <a:p>
            <a:r>
              <a:rPr lang="en-GB" sz="2000" dirty="0"/>
              <a:t>Information on techniques used to teach (F)</a:t>
            </a:r>
          </a:p>
          <a:p>
            <a:r>
              <a:rPr lang="en-GB" sz="2000" dirty="0"/>
              <a:t>Share individual progress charts</a:t>
            </a:r>
          </a:p>
          <a:p>
            <a:r>
              <a:rPr lang="en-GB" sz="2000" dirty="0"/>
              <a:t>Monthly assemblies</a:t>
            </a:r>
          </a:p>
          <a:p>
            <a:r>
              <a:rPr lang="en-GB" sz="2000" dirty="0"/>
              <a:t>More SENCO support</a:t>
            </a:r>
          </a:p>
          <a:p>
            <a:r>
              <a:rPr lang="en-GB" sz="2000" dirty="0"/>
              <a:t>Returning lost property</a:t>
            </a:r>
          </a:p>
          <a:p>
            <a:r>
              <a:rPr lang="en-GB" sz="2000" dirty="0"/>
              <a:t>Mindfulness</a:t>
            </a:r>
          </a:p>
          <a:p>
            <a:r>
              <a:rPr lang="en-GB" sz="2000" dirty="0"/>
              <a:t>Let slow eaters get food first</a:t>
            </a:r>
          </a:p>
          <a:p>
            <a:r>
              <a:rPr lang="en-GB" sz="2000" dirty="0"/>
              <a:t>More equal access to school trips (between years)</a:t>
            </a:r>
          </a:p>
          <a:p>
            <a:endParaRPr lang="en-GB" sz="20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B614917-6B77-4EA0-9DAE-A5F2AA54E778}"/>
              </a:ext>
            </a:extLst>
          </p:cNvPr>
          <p:cNvSpPr txBox="1">
            <a:spLocks/>
          </p:cNvSpPr>
          <p:nvPr/>
        </p:nvSpPr>
        <p:spPr>
          <a:xfrm>
            <a:off x="6764593" y="1620941"/>
            <a:ext cx="4906297" cy="516731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/>
              <a:t>Info on service PP spend</a:t>
            </a:r>
          </a:p>
          <a:p>
            <a:r>
              <a:rPr lang="en-GB" sz="2000" dirty="0"/>
              <a:t>Less focus on TT exams</a:t>
            </a:r>
          </a:p>
          <a:p>
            <a:r>
              <a:rPr lang="en-GB" sz="2000" dirty="0"/>
              <a:t>Informal parent sessions</a:t>
            </a:r>
          </a:p>
          <a:p>
            <a:r>
              <a:rPr lang="en-GB" sz="2000" dirty="0"/>
              <a:t>Give children more say in what they learn</a:t>
            </a:r>
          </a:p>
          <a:p>
            <a:r>
              <a:rPr lang="en-GB" sz="2000" dirty="0"/>
              <a:t>Inform on ongoing staff changes</a:t>
            </a:r>
          </a:p>
          <a:p>
            <a:r>
              <a:rPr lang="en-GB" sz="2000" dirty="0"/>
              <a:t>Ask and listen to parent ideas</a:t>
            </a:r>
          </a:p>
          <a:p>
            <a:r>
              <a:rPr lang="en-GB" sz="2000" dirty="0"/>
              <a:t>Specialist EFL support</a:t>
            </a:r>
          </a:p>
          <a:p>
            <a:r>
              <a:rPr lang="en-GB" sz="2000" dirty="0"/>
              <a:t>Info on upcoming topics</a:t>
            </a:r>
          </a:p>
          <a:p>
            <a:r>
              <a:rPr lang="en-GB" sz="2000" dirty="0"/>
              <a:t>Specific emails for each class teacher</a:t>
            </a:r>
          </a:p>
          <a:p>
            <a:r>
              <a:rPr lang="en-GB" sz="2000" dirty="0"/>
              <a:t>More diverse curriculum</a:t>
            </a:r>
          </a:p>
          <a:p>
            <a:r>
              <a:rPr lang="en-GB" sz="2000" dirty="0"/>
              <a:t>More music, RE, drama, cooking in classes</a:t>
            </a:r>
          </a:p>
          <a:p>
            <a:r>
              <a:rPr lang="en-GB" sz="2000" dirty="0"/>
              <a:t>After school how to ride a bike</a:t>
            </a:r>
          </a:p>
          <a:p>
            <a:r>
              <a:rPr lang="en-GB" sz="2000" dirty="0"/>
              <a:t>Less homework for younger ones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827373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409</Words>
  <Application>Microsoft Office PowerPoint</Application>
  <PresentationFormat>Widescreen</PresentationFormat>
  <Paragraphs>90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Parent survey 2022</vt:lpstr>
      <vt:lpstr>PowerPoint Presentation</vt:lpstr>
      <vt:lpstr>PowerPoint Presentation</vt:lpstr>
      <vt:lpstr>PowerPoint Presentation</vt:lpstr>
      <vt:lpstr>PowerPoint Presentation</vt:lpstr>
      <vt:lpstr>What do we do well at Stockham school?</vt:lpstr>
      <vt:lpstr>What could we do better?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 survey 2022</dc:title>
  <dc:creator>Jo Wilkinson</dc:creator>
  <cp:lastModifiedBy>Mrs Burbank</cp:lastModifiedBy>
  <cp:revision>7</cp:revision>
  <dcterms:created xsi:type="dcterms:W3CDTF">2022-06-29T18:02:23Z</dcterms:created>
  <dcterms:modified xsi:type="dcterms:W3CDTF">2022-07-04T08:56:18Z</dcterms:modified>
</cp:coreProperties>
</file>